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71" r:id="rId4"/>
    <p:sldId id="260" r:id="rId5"/>
    <p:sldId id="258" r:id="rId6"/>
    <p:sldId id="257" r:id="rId7"/>
    <p:sldId id="265" r:id="rId8"/>
    <p:sldId id="272" r:id="rId9"/>
    <p:sldId id="269" r:id="rId10"/>
    <p:sldId id="273" r:id="rId11"/>
    <p:sldId id="266" r:id="rId12"/>
    <p:sldId id="262" r:id="rId13"/>
    <p:sldId id="267" r:id="rId14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2488" y="-7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4389-38FC-5542-9474-AB1AFB841D21}" type="datetimeFigureOut">
              <a:rPr lang="nl-NL" smtClean="0"/>
              <a:t>08-09-16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368E-B669-B74B-94EF-7D2E5F972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991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4389-38FC-5542-9474-AB1AFB841D21}" type="datetimeFigureOut">
              <a:rPr lang="nl-NL" smtClean="0"/>
              <a:t>08-09-16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368E-B669-B74B-94EF-7D2E5F972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128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4389-38FC-5542-9474-AB1AFB841D21}" type="datetimeFigureOut">
              <a:rPr lang="nl-NL" smtClean="0"/>
              <a:t>08-09-16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368E-B669-B74B-94EF-7D2E5F972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858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4389-38FC-5542-9474-AB1AFB841D21}" type="datetimeFigureOut">
              <a:rPr lang="nl-NL" smtClean="0"/>
              <a:t>08-09-16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368E-B669-B74B-94EF-7D2E5F972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816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4389-38FC-5542-9474-AB1AFB841D21}" type="datetimeFigureOut">
              <a:rPr lang="nl-NL" smtClean="0"/>
              <a:t>08-09-16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368E-B669-B74B-94EF-7D2E5F972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762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4389-38FC-5542-9474-AB1AFB841D21}" type="datetimeFigureOut">
              <a:rPr lang="nl-NL" smtClean="0"/>
              <a:t>08-09-16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368E-B669-B74B-94EF-7D2E5F972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219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4389-38FC-5542-9474-AB1AFB841D21}" type="datetimeFigureOut">
              <a:rPr lang="nl-NL" smtClean="0"/>
              <a:t>08-09-16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368E-B669-B74B-94EF-7D2E5F972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140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4389-38FC-5542-9474-AB1AFB841D21}" type="datetimeFigureOut">
              <a:rPr lang="nl-NL" smtClean="0"/>
              <a:t>08-09-16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368E-B669-B74B-94EF-7D2E5F972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82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4389-38FC-5542-9474-AB1AFB841D21}" type="datetimeFigureOut">
              <a:rPr lang="nl-NL" smtClean="0"/>
              <a:t>08-09-16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368E-B669-B74B-94EF-7D2E5F972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124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4389-38FC-5542-9474-AB1AFB841D21}" type="datetimeFigureOut">
              <a:rPr lang="nl-NL" smtClean="0"/>
              <a:t>08-09-16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368E-B669-B74B-94EF-7D2E5F972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48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4389-38FC-5542-9474-AB1AFB841D21}" type="datetimeFigureOut">
              <a:rPr lang="nl-NL" smtClean="0"/>
              <a:t>08-09-16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1368E-B669-B74B-94EF-7D2E5F972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34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04389-38FC-5542-9474-AB1AFB841D21}" type="datetimeFigureOut">
              <a:rPr lang="nl-NL" smtClean="0"/>
              <a:t>08-09-16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1368E-B669-B74B-94EF-7D2E5F9724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587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1969" TargetMode="External"/><Relationship Id="rId4" Type="http://schemas.openxmlformats.org/officeDocument/2006/relationships/hyperlink" Target="https://nl.wikipedia.org/wiki/William_Shakespeare" TargetMode="External"/><Relationship Id="rId5" Type="http://schemas.openxmlformats.org/officeDocument/2006/relationships/hyperlink" Target="https://nl.wikipedia.org/wiki/Nederlandse_Comedie" TargetMode="External"/><Relationship Id="rId6" Type="http://schemas.openxmlformats.org/officeDocument/2006/relationships/hyperlink" Target="https://nl.wikipedia.org/wiki/Han_Bentz_van_den_Berg" TargetMode="External"/><Relationship Id="rId7" Type="http://schemas.openxmlformats.org/officeDocument/2006/relationships/hyperlink" Target="https://nl.wikipedia.org/wiki/De_Theaterschool_(Amsterdam)" TargetMode="External"/><Relationship Id="rId8" Type="http://schemas.openxmlformats.org/officeDocument/2006/relationships/hyperlink" Target="https://nl.wikipedia.org/wiki/Willem_Nijholt" TargetMode="External"/><Relationship Id="rId9" Type="http://schemas.openxmlformats.org/officeDocument/2006/relationships/hyperlink" Target="https://nl.wikipedia.org/wiki/Aktie_Notenkraker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3mPQdFB__N8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XWMwjr7j5Xc" TargetMode="Externa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w3Y7PdPkOFQ&amp;feature=related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nJlEPOzyVC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hyperlink" Target="https://www.youtube.com/watch?v=mHKqewUDNu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L4zKOJLas8" TargetMode="External"/><Relationship Id="rId4" Type="http://schemas.openxmlformats.org/officeDocument/2006/relationships/hyperlink" Target="http://www.youtube.com/watch?v=eaBcAIR7FHc&amp;feature=related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kunstalgemeen.wordpress.com/category/theater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m-yX8Lg3pW4" TargetMode="External"/><Relationship Id="rId3" Type="http://schemas.openxmlformats.org/officeDocument/2006/relationships/hyperlink" Target="https://www.youtube.com/watch?v=3mPQdFB__N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81959"/>
            <a:ext cx="7772400" cy="2418492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>THEATER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periode: cultuur van de massa</a:t>
            </a:r>
            <a:br>
              <a:rPr lang="nl-NL" dirty="0" smtClean="0"/>
            </a:br>
            <a:r>
              <a:rPr lang="nl-NL" dirty="0" smtClean="0"/>
              <a:t>1950- NU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/>
              <a:t>INTRO TONEEL</a:t>
            </a:r>
          </a:p>
          <a:p>
            <a:r>
              <a:rPr lang="nl-NL" dirty="0" smtClean="0"/>
              <a:t>Locatie voor </a:t>
            </a:r>
            <a:r>
              <a:rPr lang="nl-NL" dirty="0" smtClean="0"/>
              <a:t>theater: binnen of buiten</a:t>
            </a:r>
            <a:endParaRPr lang="nl-NL" dirty="0" smtClean="0"/>
          </a:p>
          <a:p>
            <a:r>
              <a:rPr lang="nl-NL" dirty="0" smtClean="0"/>
              <a:t>Genre en Speelstijlen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8619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Actie tomaat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dirty="0" smtClean="0"/>
              <a:t>Jonge mensen keren zich tegen de klassieke voorstellingen in het theater: ze willen meer politiek geëngageerd toneel.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https://www.youtube.com/watch?v=</a:t>
            </a:r>
            <a:r>
              <a:rPr lang="nl-NL" dirty="0" smtClean="0">
                <a:hlinkClick r:id="rId2"/>
              </a:rPr>
              <a:t>3mPQdFB__N8</a:t>
            </a:r>
            <a:endParaRPr lang="nl-NL" dirty="0" smtClean="0"/>
          </a:p>
          <a:p>
            <a:endParaRPr lang="nl-NL" dirty="0"/>
          </a:p>
          <a:p>
            <a:r>
              <a:rPr lang="nl-NL" dirty="0"/>
              <a:t>In de toneelwereld was steeds meer kritiek op de </a:t>
            </a:r>
            <a:r>
              <a:rPr lang="nl-NL" dirty="0" err="1"/>
              <a:t>overheidbemoeienis</a:t>
            </a:r>
            <a:r>
              <a:rPr lang="nl-NL" dirty="0"/>
              <a:t>. Het subsidiesysteem zorgde voor te elitair theater dat maatschappelijk engagement miste. In </a:t>
            </a:r>
            <a:r>
              <a:rPr lang="nl-NL" dirty="0">
                <a:hlinkClick r:id="rId3" tooltip="1969"/>
              </a:rPr>
              <a:t>1969</a:t>
            </a:r>
            <a:r>
              <a:rPr lang="nl-NL" dirty="0"/>
              <a:t>, tijdens de première van </a:t>
            </a:r>
            <a:r>
              <a:rPr lang="nl-NL" i="1" dirty="0"/>
              <a:t>De Storm</a:t>
            </a:r>
            <a:r>
              <a:rPr lang="nl-NL" dirty="0"/>
              <a:t> van </a:t>
            </a:r>
            <a:r>
              <a:rPr lang="nl-NL" dirty="0">
                <a:hlinkClick r:id="rId4" tooltip="William Shakespeare"/>
              </a:rPr>
              <a:t>Shakespeare</a:t>
            </a:r>
            <a:r>
              <a:rPr lang="nl-NL" dirty="0"/>
              <a:t> door de </a:t>
            </a:r>
            <a:r>
              <a:rPr lang="nl-NL" dirty="0">
                <a:hlinkClick r:id="rId5" tooltip="Nederlandse Comedie"/>
              </a:rPr>
              <a:t>Nederlandse Comedie</a:t>
            </a:r>
            <a:r>
              <a:rPr lang="nl-NL" dirty="0"/>
              <a:t> onder regie van </a:t>
            </a:r>
            <a:r>
              <a:rPr lang="nl-NL" dirty="0">
                <a:hlinkClick r:id="rId6" tooltip="Han Bentz van den Berg"/>
              </a:rPr>
              <a:t>Han Bentz van den Berg</a:t>
            </a:r>
            <a:r>
              <a:rPr lang="nl-NL" dirty="0"/>
              <a:t>, gooiden Lien </a:t>
            </a:r>
            <a:r>
              <a:rPr lang="nl-NL" dirty="0" err="1"/>
              <a:t>Heyting</a:t>
            </a:r>
            <a:r>
              <a:rPr lang="nl-NL" dirty="0"/>
              <a:t> en Ernst Kats van de </a:t>
            </a:r>
            <a:r>
              <a:rPr lang="nl-NL" dirty="0">
                <a:hlinkClick r:id="rId7" tooltip="De Theaterschool (Amsterdam)"/>
              </a:rPr>
              <a:t>Amsterdamse Toneelschool</a:t>
            </a:r>
            <a:r>
              <a:rPr lang="nl-NL" dirty="0"/>
              <a:t> tomaten naar de acteurs. De eerste acteur die een tomaat naar zijn hoofd gegooid kreeg, was </a:t>
            </a:r>
            <a:r>
              <a:rPr lang="nl-NL" dirty="0">
                <a:hlinkClick r:id="rId8" tooltip="Willem Nijholt"/>
              </a:rPr>
              <a:t>Willem Nijholt</a:t>
            </a:r>
            <a:r>
              <a:rPr lang="nl-NL" dirty="0"/>
              <a:t>. Dit vond navolging en vijf maanden lang waren de theaters in de ban van Aktie Tomaat. In de muziekwereld was er de soortgelijke </a:t>
            </a:r>
            <a:r>
              <a:rPr lang="nl-NL" dirty="0">
                <a:hlinkClick r:id="rId9" tooltip="Aktie Notenkraker"/>
              </a:rPr>
              <a:t>Aktie Notenkraker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2771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>Locatietheater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2200" b="1" dirty="0" smtClean="0"/>
              <a:t>theatergroep Werktheater</a:t>
            </a:r>
            <a:r>
              <a:rPr lang="nl-NL" sz="2200" dirty="0" smtClean="0"/>
              <a:t>: improvisatie, </a:t>
            </a:r>
            <a:r>
              <a:rPr lang="nl-NL" sz="2200" dirty="0" err="1" smtClean="0"/>
              <a:t>geengageerd</a:t>
            </a:r>
            <a:r>
              <a:rPr lang="nl-NL" sz="2200" dirty="0" smtClean="0"/>
              <a:t>, breed publiek, opzoeken van discussie</a:t>
            </a:r>
            <a:endParaRPr lang="nl-NL" sz="2200" dirty="0"/>
          </a:p>
        </p:txBody>
      </p:sp>
      <p:sp>
        <p:nvSpPr>
          <p:cNvPr id="6" name="Tekstvak 5"/>
          <p:cNvSpPr txBox="1"/>
          <p:nvPr/>
        </p:nvSpPr>
        <p:spPr>
          <a:xfrm>
            <a:off x="1021672" y="5680453"/>
            <a:ext cx="7665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hlinkClick r:id="rId2"/>
              </a:rPr>
              <a:t>https://www.youtube.com/watch?v=</a:t>
            </a:r>
            <a:r>
              <a:rPr lang="nl-NL" sz="2800" dirty="0" smtClean="0">
                <a:hlinkClick r:id="rId2"/>
              </a:rPr>
              <a:t>XWMwjr7j5Xc</a:t>
            </a:r>
            <a:endParaRPr lang="nl-NL" sz="2800" dirty="0"/>
          </a:p>
          <a:p>
            <a:r>
              <a:rPr lang="nl-NL" sz="2800" dirty="0" smtClean="0"/>
              <a:t>Verfilming </a:t>
            </a:r>
            <a:r>
              <a:rPr lang="nl-NL" sz="2800" dirty="0" smtClean="0"/>
              <a:t>van het gebeuren is </a:t>
            </a:r>
            <a:r>
              <a:rPr lang="nl-NL" sz="2800" dirty="0" smtClean="0"/>
              <a:t>noodzaak.</a:t>
            </a:r>
            <a:endParaRPr lang="nl-NL" sz="2800" dirty="0"/>
          </a:p>
        </p:txBody>
      </p:sp>
      <p:pic>
        <p:nvPicPr>
          <p:cNvPr id="5" name="Tijdelijke aanduiding voor inhoud 4" descr="Schermafbeelding 2016-09-08 om 12.19.4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2" b="12072"/>
          <a:stretch>
            <a:fillRect/>
          </a:stretch>
        </p:blipFill>
        <p:spPr>
          <a:xfrm>
            <a:off x="1268628" y="1600200"/>
            <a:ext cx="6669255" cy="3667833"/>
          </a:xfrm>
        </p:spPr>
      </p:pic>
    </p:spTree>
    <p:extLst>
      <p:ext uri="{BB962C8B-B14F-4D97-AF65-F5344CB8AC3E}">
        <p14:creationId xmlns:p14="http://schemas.microsoft.com/office/powerpoint/2010/main" val="157552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77584"/>
          </a:xfrm>
        </p:spPr>
        <p:txBody>
          <a:bodyPr>
            <a:normAutofit/>
          </a:bodyPr>
          <a:lstStyle/>
          <a:p>
            <a:r>
              <a:rPr lang="nl-NL" sz="2700" b="1" dirty="0" smtClean="0"/>
              <a:t>Voorbeelden </a:t>
            </a:r>
            <a:r>
              <a:rPr lang="nl-NL" sz="2700" b="1" dirty="0" err="1" smtClean="0"/>
              <a:t>Dogtroep</a:t>
            </a:r>
            <a:r>
              <a:rPr lang="nl-NL" sz="2700" b="1" dirty="0" smtClean="0"/>
              <a:t>: Multi media theater: opgericht uit protest tegen de bestaande theaterwereld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sz="2200" b="1" dirty="0" smtClean="0"/>
              <a:t>( o.a. </a:t>
            </a:r>
            <a:r>
              <a:rPr lang="nl-NL" sz="2200" b="1" dirty="0"/>
              <a:t>d</a:t>
            </a:r>
            <a:r>
              <a:rPr lang="nl-NL" sz="2200" b="1" dirty="0" smtClean="0"/>
              <a:t>oor Paul de Leeuw )</a:t>
            </a:r>
            <a:br>
              <a:rPr lang="nl-NL" sz="2200" b="1" dirty="0" smtClean="0"/>
            </a:br>
            <a:endParaRPr lang="nl-NL" sz="2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nl-NL" sz="7200" b="1" dirty="0" smtClean="0">
                <a:solidFill>
                  <a:srgbClr val="000000"/>
                </a:solidFill>
              </a:rPr>
              <a:t>Kenmerken:</a:t>
            </a:r>
          </a:p>
          <a:p>
            <a:endParaRPr lang="nl-NL" sz="7200" dirty="0" smtClean="0">
              <a:solidFill>
                <a:srgbClr val="000000"/>
              </a:solidFill>
            </a:endParaRPr>
          </a:p>
          <a:p>
            <a:r>
              <a:rPr lang="nl-NL" sz="7200" dirty="0" smtClean="0">
                <a:solidFill>
                  <a:srgbClr val="000000"/>
                </a:solidFill>
              </a:rPr>
              <a:t>Performance</a:t>
            </a:r>
          </a:p>
          <a:p>
            <a:r>
              <a:rPr lang="nl-NL" sz="7200" dirty="0" smtClean="0">
                <a:solidFill>
                  <a:srgbClr val="000000"/>
                </a:solidFill>
              </a:rPr>
              <a:t>Interdisciplinair: meerdere kunsten werken samen: muziek en dans en toneel en beeldende kunst</a:t>
            </a:r>
          </a:p>
          <a:p>
            <a:r>
              <a:rPr lang="nl-NL" sz="7200" dirty="0" smtClean="0">
                <a:solidFill>
                  <a:srgbClr val="000000"/>
                </a:solidFill>
              </a:rPr>
              <a:t>De locatie bepaalt wat er gespeeld wordt</a:t>
            </a:r>
          </a:p>
          <a:p>
            <a:r>
              <a:rPr lang="nl-NL" sz="7200" dirty="0" smtClean="0">
                <a:solidFill>
                  <a:srgbClr val="000000"/>
                </a:solidFill>
              </a:rPr>
              <a:t>Optreden in het landschap: publiek heeft soms geen vaste plek maar kijkt rond</a:t>
            </a:r>
          </a:p>
          <a:p>
            <a:r>
              <a:rPr lang="nl-NL" sz="7200" dirty="0" smtClean="0">
                <a:solidFill>
                  <a:srgbClr val="000000"/>
                </a:solidFill>
              </a:rPr>
              <a:t>Het spel wordt niet vastgelegd in een repetitie proces ( tekst ligt niet van te </a:t>
            </a:r>
            <a:r>
              <a:rPr lang="nl-NL" sz="7200" dirty="0" err="1" smtClean="0">
                <a:solidFill>
                  <a:srgbClr val="000000"/>
                </a:solidFill>
              </a:rPr>
              <a:t>vorne</a:t>
            </a:r>
            <a:r>
              <a:rPr lang="nl-NL" sz="7200" dirty="0" smtClean="0">
                <a:solidFill>
                  <a:srgbClr val="000000"/>
                </a:solidFill>
              </a:rPr>
              <a:t> vast )</a:t>
            </a:r>
          </a:p>
          <a:p>
            <a:r>
              <a:rPr lang="nl-NL" sz="7200" dirty="0" smtClean="0">
                <a:solidFill>
                  <a:srgbClr val="000000"/>
                </a:solidFill>
              </a:rPr>
              <a:t>Improvisatie.</a:t>
            </a:r>
          </a:p>
          <a:p>
            <a:pPr marL="0" indent="0">
              <a:buNone/>
            </a:pPr>
            <a:endParaRPr lang="nl-NL" sz="7200" dirty="0" smtClean="0">
              <a:solidFill>
                <a:srgbClr val="000000"/>
              </a:solidFill>
            </a:endParaRPr>
          </a:p>
          <a:p>
            <a:endParaRPr lang="nl-NL" sz="7200" b="1" dirty="0">
              <a:solidFill>
                <a:srgbClr val="000000"/>
              </a:solidFill>
            </a:endParaRPr>
          </a:p>
          <a:p>
            <a:r>
              <a:rPr lang="nl-NL" sz="7200" b="1" dirty="0" smtClean="0">
                <a:solidFill>
                  <a:srgbClr val="000000"/>
                </a:solidFill>
              </a:rPr>
              <a:t>laatste voorstelling : beelden uit NOS journaal.</a:t>
            </a:r>
          </a:p>
          <a:p>
            <a:r>
              <a:rPr lang="en-US" sz="7200" dirty="0" smtClean="0">
                <a:solidFill>
                  <a:srgbClr val="000000"/>
                </a:solidFill>
                <a:hlinkClick r:id="rId2"/>
              </a:rPr>
              <a:t>http</a:t>
            </a:r>
            <a:r>
              <a:rPr lang="en-US" sz="7200" dirty="0">
                <a:solidFill>
                  <a:srgbClr val="000000"/>
                </a:solidFill>
                <a:hlinkClick r:id="rId2"/>
              </a:rPr>
              <a:t>://www.youtube.com/watch?v=w3Y7PdPkOFQ&amp;feature=</a:t>
            </a:r>
            <a:r>
              <a:rPr lang="en-US" sz="7200" dirty="0" smtClean="0">
                <a:solidFill>
                  <a:srgbClr val="000000"/>
                </a:solidFill>
                <a:hlinkClick r:id="rId2"/>
              </a:rPr>
              <a:t>related</a:t>
            </a:r>
            <a:endParaRPr lang="en-US" sz="7200" dirty="0" smtClean="0">
              <a:solidFill>
                <a:srgbClr val="000000"/>
              </a:solidFill>
            </a:endParaRPr>
          </a:p>
          <a:p>
            <a:endParaRPr lang="pl-PL" sz="2000" dirty="0" smtClean="0"/>
          </a:p>
          <a:p>
            <a:pPr marL="0" indent="0">
              <a:buNone/>
            </a:pPr>
            <a:endParaRPr lang="pl-PL" dirty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850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Absurdistisch theater</a:t>
            </a:r>
            <a:r>
              <a:rPr lang="nl-NL" b="1" u="sng" dirty="0" smtClean="0">
                <a:solidFill>
                  <a:srgbClr val="000000"/>
                </a:solidFill>
                <a:hlinkClick r:id="rId2"/>
              </a:rPr>
              <a:t> </a:t>
            </a:r>
            <a:r>
              <a:rPr lang="nl-NL" u="sng" dirty="0">
                <a:solidFill>
                  <a:srgbClr val="000000"/>
                </a:solidFill>
              </a:rPr>
              <a:t/>
            </a:r>
            <a:br>
              <a:rPr lang="nl-NL" u="sng" dirty="0">
                <a:solidFill>
                  <a:srgbClr val="000000"/>
                </a:solidFill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>
              <a:hlinkClick r:id="rId2"/>
            </a:endParaRPr>
          </a:p>
          <a:p>
            <a:r>
              <a:rPr lang="nl-NL" dirty="0">
                <a:solidFill>
                  <a:srgbClr val="000000"/>
                </a:solidFill>
              </a:rPr>
              <a:t>kenmerken:  de voorstelling gaat de absurditeit van het menselijk bestaan </a:t>
            </a:r>
            <a:r>
              <a:rPr lang="nl-NL" dirty="0" smtClean="0">
                <a:solidFill>
                  <a:srgbClr val="000000"/>
                </a:solidFill>
              </a:rPr>
              <a:t>:</a:t>
            </a:r>
          </a:p>
          <a:p>
            <a:r>
              <a:rPr lang="nl-NL" dirty="0" smtClean="0">
                <a:solidFill>
                  <a:srgbClr val="000000"/>
                </a:solidFill>
              </a:rPr>
              <a:t>Voorbeeld: Waardenberg en de Jong.</a:t>
            </a:r>
            <a:endParaRPr lang="nl-NL" dirty="0"/>
          </a:p>
          <a:p>
            <a:endParaRPr lang="nl-NL" dirty="0" smtClean="0">
              <a:hlinkClick r:id="rId2"/>
            </a:endParaRPr>
          </a:p>
          <a:p>
            <a:r>
              <a:rPr lang="nl-NL" dirty="0" smtClean="0">
                <a:hlinkClick r:id="rId2"/>
              </a:rPr>
              <a:t>https</a:t>
            </a:r>
            <a:r>
              <a:rPr lang="nl-NL" dirty="0">
                <a:hlinkClick r:id="rId2"/>
              </a:rPr>
              <a:t>://www.youtube.com/watch?v=</a:t>
            </a:r>
            <a:r>
              <a:rPr lang="nl-NL" dirty="0" smtClean="0">
                <a:hlinkClick r:id="rId2"/>
              </a:rPr>
              <a:t>nJlEPOzyVCY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790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fbeeldingsresultaat voor kleding jaren 195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86" r="-35186"/>
          <a:stretch>
            <a:fillRect/>
          </a:stretch>
        </p:blipFill>
        <p:spPr bwMode="auto">
          <a:xfrm>
            <a:off x="4392295" y="3320859"/>
            <a:ext cx="5404375" cy="2510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fbeeldingsresultaat voor kleding jaren 195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31" y="4016170"/>
            <a:ext cx="2666532" cy="2510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fbeeldingsresultaat voor kleding jaren 195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31" y="465587"/>
            <a:ext cx="2869684" cy="2855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fbeeldingsresultaat voor kleding jaren 195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4638"/>
            <a:ext cx="1996817" cy="3080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fbeeldingsresultaat voor kleding jaren 195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3191"/>
            <a:ext cx="2458616" cy="28577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457200" y="3492949"/>
            <a:ext cx="4578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latin typeface="Arial"/>
                <a:cs typeface="Arial"/>
              </a:rPr>
              <a:t>1950 – 1960: tijdbeeld : </a:t>
            </a:r>
            <a:endParaRPr lang="nl-NL" sz="2800" b="1" dirty="0">
              <a:latin typeface="Arial"/>
              <a:cs typeface="Arial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615416" y="6015635"/>
            <a:ext cx="577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7"/>
              </a:rPr>
              <a:t>https://www.youtube.com/watch?v=</a:t>
            </a:r>
            <a:r>
              <a:rPr lang="nl-NL" dirty="0" smtClean="0">
                <a:hlinkClick r:id="rId7"/>
              </a:rPr>
              <a:t>mHKqewUDNuM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754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Kenmerken van de massacultuur: vanaf 1960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dirty="0" smtClean="0"/>
              <a:t>Consumptie, </a:t>
            </a:r>
          </a:p>
          <a:p>
            <a:r>
              <a:rPr lang="nl-NL" dirty="0" smtClean="0"/>
              <a:t>Reclame</a:t>
            </a:r>
          </a:p>
          <a:p>
            <a:r>
              <a:rPr lang="nl-NL" dirty="0" smtClean="0"/>
              <a:t>Commercie en sponsoring, subsidie</a:t>
            </a:r>
          </a:p>
          <a:p>
            <a:r>
              <a:rPr lang="nl-NL" dirty="0" smtClean="0"/>
              <a:t>Amusement: onpersoonlijkheid, oppervlakkigheid</a:t>
            </a:r>
          </a:p>
          <a:p>
            <a:r>
              <a:rPr lang="nl-NL" dirty="0" smtClean="0"/>
              <a:t>Welvaart / materialisme</a:t>
            </a:r>
          </a:p>
          <a:p>
            <a:r>
              <a:rPr lang="nl-NL" dirty="0" smtClean="0"/>
              <a:t>Vermaak: meer vrije tijd</a:t>
            </a:r>
          </a:p>
          <a:p>
            <a:r>
              <a:rPr lang="nl-NL" dirty="0" smtClean="0"/>
              <a:t>Jongerencultuur</a:t>
            </a:r>
          </a:p>
          <a:p>
            <a:r>
              <a:rPr lang="nl-NL" dirty="0" smtClean="0"/>
              <a:t>Hollywoord – filmtheater in Europa</a:t>
            </a:r>
          </a:p>
          <a:p>
            <a:r>
              <a:rPr lang="nl-NL" dirty="0" smtClean="0"/>
              <a:t>KUNST: </a:t>
            </a:r>
          </a:p>
          <a:p>
            <a:r>
              <a:rPr lang="nl-NL" dirty="0" smtClean="0"/>
              <a:t>Hoge en lage kunst</a:t>
            </a:r>
          </a:p>
          <a:p>
            <a:r>
              <a:rPr lang="nl-NL" dirty="0" smtClean="0"/>
              <a:t>Kunst: stijlcitaten en clichés</a:t>
            </a:r>
            <a:endParaRPr lang="nl-NL" dirty="0"/>
          </a:p>
          <a:p>
            <a:r>
              <a:rPr lang="nl-NL" dirty="0" smtClean="0"/>
              <a:t>Kunst experimenteel, conceptueel, performance</a:t>
            </a:r>
          </a:p>
          <a:p>
            <a:r>
              <a:rPr lang="nl-NL" dirty="0" smtClean="0"/>
              <a:t>Samenwerken van de kunsten: </a:t>
            </a:r>
            <a:r>
              <a:rPr lang="nl-NL" dirty="0" err="1" smtClean="0"/>
              <a:t>multi</a:t>
            </a:r>
            <a:r>
              <a:rPr lang="nl-NL" dirty="0" smtClean="0"/>
              <a:t> media theater</a:t>
            </a:r>
          </a:p>
          <a:p>
            <a:r>
              <a:rPr lang="nl-NL" dirty="0" smtClean="0"/>
              <a:t>Kunsten computertechnieken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55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THEATERBEGRIPPEN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Decor</a:t>
            </a:r>
          </a:p>
          <a:p>
            <a:r>
              <a:rPr lang="nl-NL" dirty="0" smtClean="0"/>
              <a:t>Kostuum</a:t>
            </a:r>
          </a:p>
          <a:p>
            <a:r>
              <a:rPr lang="nl-NL" dirty="0" smtClean="0"/>
              <a:t>Rekwisieten</a:t>
            </a:r>
          </a:p>
          <a:p>
            <a:r>
              <a:rPr lang="nl-NL" b="1" dirty="0" smtClean="0"/>
              <a:t>Lijsttoneel</a:t>
            </a:r>
            <a:r>
              <a:rPr lang="nl-NL" dirty="0" smtClean="0"/>
              <a:t>: verhoogd podium met gordijnen</a:t>
            </a:r>
          </a:p>
          <a:p>
            <a:r>
              <a:rPr lang="nl-NL" b="1" dirty="0" smtClean="0"/>
              <a:t>Vlakke vloer theater</a:t>
            </a:r>
            <a:r>
              <a:rPr lang="nl-NL" dirty="0" smtClean="0"/>
              <a:t>: stoelen tot aan het speelvlak</a:t>
            </a:r>
          </a:p>
          <a:p>
            <a:r>
              <a:rPr lang="nl-NL" dirty="0" smtClean="0"/>
              <a:t>Speelstijl</a:t>
            </a:r>
          </a:p>
          <a:p>
            <a:r>
              <a:rPr lang="nl-NL" dirty="0"/>
              <a:t>P</a:t>
            </a:r>
            <a:r>
              <a:rPr lang="nl-NL" dirty="0" smtClean="0"/>
              <a:t>ersonages</a:t>
            </a:r>
          </a:p>
          <a:p>
            <a:r>
              <a:rPr lang="nl-NL" dirty="0" smtClean="0"/>
              <a:t>Publiek</a:t>
            </a:r>
          </a:p>
          <a:p>
            <a:r>
              <a:rPr lang="nl-NL" dirty="0" smtClean="0"/>
              <a:t>Regisseur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7042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GESCHIEDENIS VAN HET THEATER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rcRect t="9161" b="9161"/>
          <a:stretch>
            <a:fillRect/>
          </a:stretch>
        </p:blipFill>
        <p:spPr>
          <a:xfrm>
            <a:off x="457200" y="1417637"/>
            <a:ext cx="3889914" cy="2139303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053" y="1417638"/>
            <a:ext cx="2737972" cy="205536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36997"/>
            <a:ext cx="3702401" cy="2776801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4620773" y="3836997"/>
            <a:ext cx="40660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Waar komt de vorm van de theaterzaal vandaan ?</a:t>
            </a:r>
          </a:p>
          <a:p>
            <a:endParaRPr lang="nl-NL" sz="2400" b="1" dirty="0" smtClean="0"/>
          </a:p>
          <a:p>
            <a:r>
              <a:rPr lang="nl-NL" sz="2400" b="1" dirty="0" smtClean="0"/>
              <a:t>Grieken</a:t>
            </a:r>
            <a:r>
              <a:rPr lang="nl-NL" sz="2400" b="1" dirty="0" smtClean="0"/>
              <a:t>: stapelen/ bergwand</a:t>
            </a:r>
          </a:p>
          <a:p>
            <a:r>
              <a:rPr lang="nl-NL" sz="2400" b="1" dirty="0" smtClean="0"/>
              <a:t>Romeinen: metselen, beton, </a:t>
            </a:r>
            <a:r>
              <a:rPr lang="nl-NL" sz="2400" b="1" dirty="0" smtClean="0"/>
              <a:t>gewelven.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286193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000" b="1" dirty="0" smtClean="0"/>
              <a:t>THEATERZALEN: vlakke vloer of lijsttoneel </a:t>
            </a:r>
            <a:br>
              <a:rPr lang="nl-NL" sz="2000" b="1" dirty="0" smtClean="0"/>
            </a:br>
            <a:r>
              <a:rPr lang="nl-NL" sz="2000" dirty="0" smtClean="0"/>
              <a:t>: </a:t>
            </a:r>
            <a:r>
              <a:rPr lang="nl-NL" sz="2000" dirty="0" smtClean="0"/>
              <a:t>Noteer en beargumenteer: welke hoort er niet bij ?</a:t>
            </a:r>
            <a:endParaRPr lang="nl-NL" sz="2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rcRect t="9296" b="9296"/>
          <a:stretch>
            <a:fillRect/>
          </a:stretch>
        </p:blipFill>
        <p:spPr>
          <a:xfrm>
            <a:off x="4717272" y="1237290"/>
            <a:ext cx="3709083" cy="2039853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28198"/>
            <a:ext cx="3987602" cy="266081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808" y="3746398"/>
            <a:ext cx="3654547" cy="243092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237290"/>
            <a:ext cx="3397589" cy="227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81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6320"/>
          </a:xfrm>
        </p:spPr>
        <p:txBody>
          <a:bodyPr>
            <a:normAutofit/>
          </a:bodyPr>
          <a:lstStyle/>
          <a:p>
            <a:pPr algn="l"/>
            <a:r>
              <a:rPr lang="nl-NL" sz="2400" b="1" dirty="0" smtClean="0"/>
              <a:t>Vlakke vloer theater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Voorbeeld </a:t>
            </a:r>
            <a:r>
              <a:rPr lang="nl-NL" sz="2400" dirty="0" smtClean="0"/>
              <a:t>“ theater achterom” </a:t>
            </a:r>
            <a:br>
              <a:rPr lang="nl-NL" sz="2400" dirty="0" smtClean="0"/>
            </a:br>
            <a:r>
              <a:rPr lang="nl-NL" sz="2400" dirty="0" smtClean="0"/>
              <a:t> </a:t>
            </a:r>
            <a:r>
              <a:rPr lang="nl-NL" sz="2400" dirty="0" smtClean="0"/>
              <a:t>Hilversum</a:t>
            </a:r>
            <a:br>
              <a:rPr lang="nl-NL" sz="2400" dirty="0" smtClean="0"/>
            </a:b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b="1" dirty="0" smtClean="0"/>
              <a:t>Wat zijn de voordelen ?</a:t>
            </a:r>
            <a:r>
              <a:rPr lang="nl-NL" sz="2400" dirty="0" smtClean="0"/>
              <a:t/>
            </a:r>
            <a:br>
              <a:rPr lang="nl-NL" sz="2400" dirty="0" smtClean="0"/>
            </a:br>
            <a:endParaRPr lang="nl-NL" sz="2400" dirty="0"/>
          </a:p>
        </p:txBody>
      </p:sp>
      <p:pic>
        <p:nvPicPr>
          <p:cNvPr id="4" name="irc_mi" descr="http://www.studentunion.utwente.nl/content/afbeeldingen/dsc_0005_10x15_web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5" b="8915"/>
          <a:stretch>
            <a:fillRect/>
          </a:stretch>
        </p:blipFill>
        <p:spPr bwMode="auto">
          <a:xfrm>
            <a:off x="457199" y="3245971"/>
            <a:ext cx="5928387" cy="3563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941" y="274638"/>
            <a:ext cx="3438461" cy="258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26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Speelstijlen: in theater en film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87806"/>
            <a:ext cx="8229600" cy="4838358"/>
          </a:xfrm>
        </p:spPr>
        <p:txBody>
          <a:bodyPr>
            <a:normAutofit/>
          </a:bodyPr>
          <a:lstStyle/>
          <a:p>
            <a:r>
              <a:rPr lang="nl-NL" dirty="0" smtClean="0">
                <a:hlinkClick r:id="rId2"/>
              </a:rPr>
              <a:t>http://kunstalgemeen.wordpress.com/category/theater/</a:t>
            </a:r>
            <a:endParaRPr lang="nl-NL" dirty="0"/>
          </a:p>
          <a:p>
            <a:pPr marL="0" indent="0">
              <a:buNone/>
            </a:pPr>
            <a:r>
              <a:rPr lang="nl-NL" sz="1200" b="1" dirty="0" smtClean="0"/>
              <a:t>	Starten bij fragment Jeroen Krabbe.</a:t>
            </a:r>
          </a:p>
          <a:p>
            <a:endParaRPr lang="nl-NL" b="1" dirty="0" smtClean="0"/>
          </a:p>
          <a:p>
            <a:endParaRPr lang="nl-NL" b="1" dirty="0"/>
          </a:p>
          <a:p>
            <a:r>
              <a:rPr lang="nl-NL" b="1" dirty="0" smtClean="0"/>
              <a:t>Klassieke speelstijl: klassiek theater</a:t>
            </a:r>
          </a:p>
          <a:p>
            <a:r>
              <a:rPr lang="pl-PL" sz="2200" dirty="0" smtClean="0">
                <a:hlinkClick r:id="rId3"/>
              </a:rPr>
              <a:t>http://www.youtube.com/watch?v=1L4zKOJLas8</a:t>
            </a:r>
            <a:endParaRPr lang="pl-PL" sz="2200" dirty="0" smtClean="0"/>
          </a:p>
          <a:p>
            <a:r>
              <a:rPr lang="nl-NL" sz="2200" dirty="0" smtClean="0"/>
              <a:t>F</a:t>
            </a:r>
            <a:r>
              <a:rPr lang="pl-PL" sz="2200" dirty="0" err="1" smtClean="0"/>
              <a:t>ragment</a:t>
            </a:r>
            <a:r>
              <a:rPr lang="pl-PL" sz="2200" dirty="0" smtClean="0"/>
              <a:t> </a:t>
            </a:r>
            <a:r>
              <a:rPr lang="pl-PL" sz="2200" dirty="0" err="1" smtClean="0"/>
              <a:t>uit</a:t>
            </a:r>
            <a:r>
              <a:rPr lang="pl-PL" sz="2200" dirty="0" smtClean="0"/>
              <a:t> de </a:t>
            </a:r>
            <a:r>
              <a:rPr lang="pl-PL" sz="2200" dirty="0" err="1" smtClean="0"/>
              <a:t>gijsbrecht</a:t>
            </a:r>
            <a:endParaRPr lang="pl-PL" sz="2200" dirty="0" smtClean="0"/>
          </a:p>
          <a:p>
            <a:r>
              <a:rPr lang="en-US" sz="2200" dirty="0" smtClean="0">
                <a:hlinkClick r:id="rId4"/>
              </a:rPr>
              <a:t>http://www.youtube.com/watch?v=eaBcAIR7FHc&amp;feature=related</a:t>
            </a:r>
            <a:endParaRPr lang="en-US" sz="2200" dirty="0" smtClean="0"/>
          </a:p>
          <a:p>
            <a:endParaRPr lang="nl-NL" sz="2200" dirty="0" smtClean="0"/>
          </a:p>
        </p:txBody>
      </p:sp>
    </p:spTree>
    <p:extLst>
      <p:ext uri="{BB962C8B-B14F-4D97-AF65-F5344CB8AC3E}">
        <p14:creationId xmlns:p14="http://schemas.microsoft.com/office/powerpoint/2010/main" val="1435457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Nederland </a:t>
            </a:r>
            <a:r>
              <a:rPr lang="nl-NL" dirty="0" smtClean="0"/>
              <a:t>1960 – 1970: grote veranderingen in de toneelwereld.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nl-NL" dirty="0" smtClean="0"/>
          </a:p>
          <a:p>
            <a:r>
              <a:rPr lang="nl-NL" b="1" dirty="0" smtClean="0"/>
              <a:t>Ank van de Moer</a:t>
            </a:r>
            <a:r>
              <a:rPr lang="nl-NL" dirty="0" smtClean="0"/>
              <a:t>: </a:t>
            </a:r>
            <a:r>
              <a:rPr lang="nl-NL" dirty="0" smtClean="0"/>
              <a:t>toneelspeelster:</a:t>
            </a:r>
          </a:p>
          <a:p>
            <a:r>
              <a:rPr lang="nl-NL" dirty="0" smtClean="0"/>
              <a:t>Fragment laat een mooi voorbeeld zien van hoe er geacteerd werd voor en na 1950.</a:t>
            </a:r>
            <a:endParaRPr lang="nl-NL" dirty="0" smtClean="0"/>
          </a:p>
          <a:p>
            <a:r>
              <a:rPr lang="nl-NL" dirty="0">
                <a:hlinkClick r:id="rId2"/>
              </a:rPr>
              <a:t>https://www.youtube.com/watch?v=m-</a:t>
            </a:r>
            <a:r>
              <a:rPr lang="nl-NL" dirty="0" smtClean="0">
                <a:hlinkClick r:id="rId2"/>
              </a:rPr>
              <a:t>yX8Lg3pW4</a:t>
            </a:r>
            <a:endParaRPr lang="nl-NL" dirty="0" smtClean="0"/>
          </a:p>
          <a:p>
            <a:endParaRPr lang="nl-NL" dirty="0" smtClean="0"/>
          </a:p>
          <a:p>
            <a:r>
              <a:rPr lang="nl-NL" b="1" dirty="0" smtClean="0"/>
              <a:t>Actie tomaat in het </a:t>
            </a:r>
            <a:r>
              <a:rPr lang="nl-NL" b="1" dirty="0" smtClean="0"/>
              <a:t>toneel</a:t>
            </a:r>
            <a:r>
              <a:rPr lang="nl-NL" dirty="0" smtClean="0"/>
              <a:t>: grote veranderingen in het toneel: protest tegen het klassieke toneel</a:t>
            </a:r>
            <a:endParaRPr lang="nl-NL" dirty="0" smtClean="0"/>
          </a:p>
          <a:p>
            <a:r>
              <a:rPr lang="nl-NL" dirty="0">
                <a:hlinkClick r:id="rId3"/>
              </a:rPr>
              <a:t>https://www.youtube.com/watch?v=</a:t>
            </a:r>
            <a:r>
              <a:rPr lang="nl-NL" dirty="0" smtClean="0">
                <a:hlinkClick r:id="rId3"/>
              </a:rPr>
              <a:t>3mPQdFB__N8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4423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521</Words>
  <Application>Microsoft Macintosh PowerPoint</Application>
  <PresentationFormat>Diavoorstelling (4:3)</PresentationFormat>
  <Paragraphs>86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Office-thema</vt:lpstr>
      <vt:lpstr>THEATER  periode: cultuur van de massa 1950- NU</vt:lpstr>
      <vt:lpstr>PowerPoint-presentatie</vt:lpstr>
      <vt:lpstr>Kenmerken van de massacultuur: vanaf 1960</vt:lpstr>
      <vt:lpstr>THEATERBEGRIPPEN</vt:lpstr>
      <vt:lpstr>GESCHIEDENIS VAN HET THEATER</vt:lpstr>
      <vt:lpstr>THEATERZALEN: vlakke vloer of lijsttoneel  : Noteer en beargumenteer: welke hoort er niet bij ?</vt:lpstr>
      <vt:lpstr>Vlakke vloer theater Voorbeeld “ theater achterom”   Hilversum  Wat zijn de voordelen ? </vt:lpstr>
      <vt:lpstr>Speelstijlen: in theater en film</vt:lpstr>
      <vt:lpstr>Nederland 1960 – 1970: grote veranderingen in de toneelwereld.</vt:lpstr>
      <vt:lpstr>Actie tomaat</vt:lpstr>
      <vt:lpstr>Locatietheater theatergroep Werktheater: improvisatie, geengageerd, breed publiek, opzoeken van discussie</vt:lpstr>
      <vt:lpstr>Voorbeelden Dogtroep: Multi media theater: opgericht uit protest tegen de bestaande theaterwereld ( o.a. door Paul de Leeuw ) </vt:lpstr>
      <vt:lpstr> Absurdistisch theater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THEATER</dc:title>
  <dc:creator>Gebruiker</dc:creator>
  <cp:lastModifiedBy>Gebruiker</cp:lastModifiedBy>
  <cp:revision>41</cp:revision>
  <dcterms:created xsi:type="dcterms:W3CDTF">2012-03-17T14:43:17Z</dcterms:created>
  <dcterms:modified xsi:type="dcterms:W3CDTF">2016-09-08T10:54:43Z</dcterms:modified>
</cp:coreProperties>
</file>